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68" r:id="rId2"/>
    <p:sldId id="257" r:id="rId3"/>
    <p:sldId id="266" r:id="rId4"/>
    <p:sldId id="270" r:id="rId5"/>
    <p:sldId id="259" r:id="rId6"/>
    <p:sldId id="260" r:id="rId7"/>
    <p:sldId id="261" r:id="rId8"/>
    <p:sldId id="263" r:id="rId9"/>
    <p:sldId id="264"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798" y="-96"/>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pPr/>
              <a:t>7/25/2022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4085041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4051980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20444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2868475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1631527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127628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905893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3144809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3939829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1766152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2600491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1459909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386156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1564105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3938220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3832769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157923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7/25/2022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232372940"/>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98C2DCC-4216-FE49-B773-DB7D03812310}"/>
              </a:ext>
            </a:extLst>
          </p:cNvPr>
          <p:cNvSpPr txBox="1"/>
          <p:nvPr/>
        </p:nvSpPr>
        <p:spPr>
          <a:xfrm>
            <a:off x="2389451" y="897188"/>
            <a:ext cx="6637365" cy="3785652"/>
          </a:xfrm>
          <a:prstGeom prst="rect">
            <a:avLst/>
          </a:prstGeom>
          <a:noFill/>
        </p:spPr>
        <p:txBody>
          <a:bodyPr wrap="square" rtlCol="0">
            <a:spAutoFit/>
          </a:bodyPr>
          <a:lstStyle/>
          <a:p>
            <a:pPr algn="l"/>
            <a:r>
              <a:rPr lang="en-IN"/>
              <a:t>                </a:t>
            </a:r>
            <a:r>
              <a:rPr lang="en-IN" sz="4800" b="1">
                <a:solidFill>
                  <a:schemeClr val="bg1"/>
                </a:solidFill>
              </a:rPr>
              <a:t>हिंदी गद्य साहित्य</a:t>
            </a:r>
          </a:p>
          <a:p>
            <a:pPr algn="l"/>
            <a:r>
              <a:rPr lang="en-IN" sz="4800" b="1">
                <a:solidFill>
                  <a:schemeClr val="bg1"/>
                </a:solidFill>
              </a:rPr>
              <a:t>              DSC-1D  </a:t>
            </a:r>
          </a:p>
          <a:p>
            <a:pPr algn="l"/>
            <a:r>
              <a:rPr lang="en-IN" sz="4800" b="1">
                <a:solidFill>
                  <a:schemeClr val="bg1"/>
                </a:solidFill>
              </a:rPr>
              <a:t>            HIND202</a:t>
            </a:r>
          </a:p>
          <a:p>
            <a:pPr algn="l"/>
            <a:r>
              <a:rPr lang="en-IN" sz="4800" b="1">
                <a:solidFill>
                  <a:schemeClr val="bg1"/>
                </a:solidFill>
              </a:rPr>
              <a:t>     आचार्य रामचंद्र शुक्ल  </a:t>
            </a:r>
          </a:p>
          <a:p>
            <a:pPr lvl="1"/>
            <a:r>
              <a:rPr lang="en-IN" sz="4800" b="1">
                <a:solidFill>
                  <a:schemeClr val="bg1"/>
                </a:solidFill>
              </a:rPr>
              <a:t>        जीवन परिचय</a:t>
            </a:r>
          </a:p>
        </p:txBody>
      </p:sp>
    </p:spTree>
    <p:extLst>
      <p:ext uri="{BB962C8B-B14F-4D97-AF65-F5344CB8AC3E}">
        <p14:creationId xmlns:p14="http://schemas.microsoft.com/office/powerpoint/2010/main" xmlns="" val="362796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6F26FF6-CC55-9947-83CF-1EAE3A6B1D8F}"/>
              </a:ext>
            </a:extLst>
          </p:cNvPr>
          <p:cNvSpPr>
            <a:spLocks noGrp="1"/>
          </p:cNvSpPr>
          <p:nvPr>
            <p:ph idx="4294967295"/>
          </p:nvPr>
        </p:nvSpPr>
        <p:spPr>
          <a:xfrm>
            <a:off x="0" y="306388"/>
            <a:ext cx="12425363" cy="7002462"/>
          </a:xfrm>
        </p:spPr>
        <p:txBody>
          <a:bodyPr>
            <a:normAutofit/>
          </a:bodyPr>
          <a:lstStyle/>
          <a:p>
            <a:r>
              <a:rPr lang="en-IN" b="1">
                <a:solidFill>
                  <a:schemeClr val="bg1"/>
                </a:solidFill>
              </a:rPr>
              <a:t>             आचार्य रामचंद्र शुक्ल जन्म -1884 ईसवी अगोना उo प्रo</a:t>
            </a:r>
          </a:p>
          <a:p>
            <a:r>
              <a:rPr lang="en-IN" b="1">
                <a:solidFill>
                  <a:schemeClr val="bg1"/>
                </a:solidFill>
              </a:rPr>
              <a:t>.             पिता – श्री चन्द्रबली</a:t>
            </a:r>
          </a:p>
          <a:p>
            <a:r>
              <a:rPr lang="en-IN" b="1">
                <a:solidFill>
                  <a:schemeClr val="bg1"/>
                </a:solidFill>
              </a:rPr>
              <a:t>              शिक्षा- प्रारम्भिक शिक्षा मिर्जापुर के जुबली स्कूल में हुई। 1901 ईस्वी में हाई </a:t>
            </a:r>
          </a:p>
          <a:p>
            <a:pPr marL="0" indent="0">
              <a:buNone/>
            </a:pPr>
            <a:r>
              <a:rPr lang="en-IN" b="1">
                <a:solidFill>
                  <a:schemeClr val="bg1"/>
                </a:solidFill>
              </a:rPr>
              <a:t>                स्कूल की परीक्षा पास की।</a:t>
            </a:r>
          </a:p>
          <a:p>
            <a:r>
              <a:rPr lang="en-IN" b="1">
                <a:solidFill>
                  <a:schemeClr val="bg1"/>
                </a:solidFill>
              </a:rPr>
              <a:t>             कार्य क्षेत्र- स्कूल में चित्रकला के अध्यापक के पद पर इन्होंने कार्य किया।</a:t>
            </a:r>
          </a:p>
          <a:p>
            <a:r>
              <a:rPr lang="en-IN" b="1">
                <a:solidFill>
                  <a:schemeClr val="bg1"/>
                </a:solidFill>
              </a:rPr>
              <a:t>.            1908 ईस्वी में नागरी प्रचारिणी सभा में ‘हिंदी शब्द सागर’ के सहकारी </a:t>
            </a:r>
          </a:p>
          <a:p>
            <a:pPr marL="0" indent="0">
              <a:buNone/>
            </a:pPr>
            <a:r>
              <a:rPr lang="en-IN" b="1">
                <a:solidFill>
                  <a:schemeClr val="bg1"/>
                </a:solidFill>
              </a:rPr>
              <a:t>                  सम्पादक के पद पर रहे।</a:t>
            </a:r>
          </a:p>
          <a:p>
            <a:r>
              <a:rPr lang="en-IN" b="1">
                <a:solidFill>
                  <a:schemeClr val="bg1"/>
                </a:solidFill>
              </a:rPr>
              <a:t>.             ‘नागरी प्रचारिणी पत्रिका’का सम्पादन कार्य भी इन्होंने किया।</a:t>
            </a:r>
          </a:p>
          <a:p>
            <a:r>
              <a:rPr lang="en-IN" b="1">
                <a:solidFill>
                  <a:schemeClr val="bg1"/>
                </a:solidFill>
              </a:rPr>
              <a:t>.               1940 ईसवी में मृत्यु हुई।</a:t>
            </a:r>
            <a:endParaRPr lang="en-US" b="1">
              <a:solidFill>
                <a:schemeClr val="bg1"/>
              </a:solidFill>
            </a:endParaRPr>
          </a:p>
        </p:txBody>
      </p:sp>
    </p:spTree>
    <p:extLst>
      <p:ext uri="{BB962C8B-B14F-4D97-AF65-F5344CB8AC3E}">
        <p14:creationId xmlns:p14="http://schemas.microsoft.com/office/powerpoint/2010/main" xmlns="" val="37764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D5229F62-C642-124C-8983-335C7B03C16E}"/>
              </a:ext>
            </a:extLst>
          </p:cNvPr>
          <p:cNvSpPr txBox="1"/>
          <p:nvPr/>
        </p:nvSpPr>
        <p:spPr>
          <a:xfrm>
            <a:off x="1955936" y="819048"/>
            <a:ext cx="7738171" cy="2554545"/>
          </a:xfrm>
          <a:prstGeom prst="rect">
            <a:avLst/>
          </a:prstGeom>
          <a:noFill/>
        </p:spPr>
        <p:txBody>
          <a:bodyPr wrap="square" rtlCol="0">
            <a:spAutoFit/>
          </a:bodyPr>
          <a:lstStyle/>
          <a:p>
            <a:pPr algn="l"/>
            <a:r>
              <a:rPr lang="en-IN"/>
              <a:t>   </a:t>
            </a:r>
            <a:r>
              <a:rPr lang="en-IN" sz="3600">
                <a:solidFill>
                  <a:schemeClr val="bg1"/>
                </a:solidFill>
              </a:rPr>
              <a:t>   </a:t>
            </a:r>
            <a:r>
              <a:rPr lang="en-IN" sz="7200" b="1">
                <a:solidFill>
                  <a:schemeClr val="bg1"/>
                </a:solidFill>
              </a:rPr>
              <a:t>“  लोभ और प्रीति “  </a:t>
            </a:r>
          </a:p>
          <a:p>
            <a:pPr algn="l"/>
            <a:r>
              <a:rPr lang="en-IN" sz="7200" b="1">
                <a:solidFill>
                  <a:schemeClr val="bg1"/>
                </a:solidFill>
              </a:rPr>
              <a:t>           निबंध </a:t>
            </a:r>
            <a:r>
              <a:rPr lang="en-IN" sz="8800" b="1">
                <a:solidFill>
                  <a:schemeClr val="bg1"/>
                </a:solidFill>
              </a:rPr>
              <a:t>       </a:t>
            </a:r>
            <a:endParaRPr lang="en-US" sz="8800" b="1">
              <a:solidFill>
                <a:schemeClr val="bg1"/>
              </a:solidFill>
            </a:endParaRPr>
          </a:p>
        </p:txBody>
      </p:sp>
    </p:spTree>
    <p:extLst>
      <p:ext uri="{BB962C8B-B14F-4D97-AF65-F5344CB8AC3E}">
        <p14:creationId xmlns:p14="http://schemas.microsoft.com/office/powerpoint/2010/main" xmlns="" val="4022856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C4B20A3-3FC9-404D-A107-5DAA9CEC64B6}"/>
              </a:ext>
            </a:extLst>
          </p:cNvPr>
          <p:cNvSpPr txBox="1"/>
          <p:nvPr/>
        </p:nvSpPr>
        <p:spPr>
          <a:xfrm>
            <a:off x="1544337" y="381317"/>
            <a:ext cx="7245037" cy="369332"/>
          </a:xfrm>
          <a:prstGeom prst="rect">
            <a:avLst/>
          </a:prstGeom>
          <a:noFill/>
        </p:spPr>
        <p:txBody>
          <a:bodyPr wrap="square" rtlCol="0">
            <a:spAutoFit/>
          </a:bodyPr>
          <a:lstStyle/>
          <a:p>
            <a:pPr marL="285750" indent="-285750" algn="l">
              <a:buFont typeface="Arial" panose="020B0604020202020204" pitchFamily="34" charset="0"/>
              <a:buChar char="•"/>
            </a:pPr>
            <a:r>
              <a:rPr lang="en-IN"/>
              <a:t> </a:t>
            </a:r>
            <a:endParaRPr lang="en-US"/>
          </a:p>
        </p:txBody>
      </p:sp>
      <p:sp>
        <p:nvSpPr>
          <p:cNvPr id="3" name="TextBox 2">
            <a:extLst>
              <a:ext uri="{FF2B5EF4-FFF2-40B4-BE49-F238E27FC236}">
                <a16:creationId xmlns:a16="http://schemas.microsoft.com/office/drawing/2014/main" xmlns="" id="{0816AAE4-64D4-604B-92BF-529CA3EBA9B5}"/>
              </a:ext>
            </a:extLst>
          </p:cNvPr>
          <p:cNvSpPr txBox="1"/>
          <p:nvPr/>
        </p:nvSpPr>
        <p:spPr>
          <a:xfrm>
            <a:off x="440085" y="1320082"/>
            <a:ext cx="10867670" cy="3785652"/>
          </a:xfrm>
          <a:prstGeom prst="rect">
            <a:avLst/>
          </a:prstGeom>
          <a:noFill/>
        </p:spPr>
        <p:txBody>
          <a:bodyPr wrap="square" rtlCol="0">
            <a:spAutoFit/>
          </a:bodyPr>
          <a:lstStyle/>
          <a:p>
            <a:pPr marL="285750" indent="-285750" algn="l">
              <a:buFont typeface="Arial" panose="020B0604020202020204" pitchFamily="34" charset="0"/>
              <a:buChar char="•"/>
            </a:pPr>
            <a:r>
              <a:rPr lang="en-IN" sz="2000" b="1">
                <a:solidFill>
                  <a:schemeClr val="bg1"/>
                </a:solidFill>
              </a:rPr>
              <a:t>लोभ की परिभाषा:- जिस प्रकार का सुख या आनंद देने वाली वस्तु के सम्बंध में मन की ऐसी स्थिति को                       जिसमें  उस  वस्तु के अभाव की भावना होते है प्राप्ति सान्निध्य या रक्षा की प्रबल इच्छा जाग पड़े ,लोभ     उसे लोभ कहते हैं।</a:t>
            </a:r>
          </a:p>
          <a:p>
            <a:pPr algn="l"/>
            <a:r>
              <a:rPr lang="en-IN" sz="2000" b="1">
                <a:solidFill>
                  <a:schemeClr val="bg1"/>
                </a:solidFill>
              </a:rPr>
              <a:t>     इस परिभाषा में लोभ के तीन आधार बताए हैं- 1.सुखद वस्तु से  लगाव, 2.उस वस्तु के दूर जाने से अभाव की  </a:t>
            </a:r>
          </a:p>
          <a:p>
            <a:pPr algn="l"/>
            <a:r>
              <a:rPr lang="en-IN" sz="2000" b="1">
                <a:solidFill>
                  <a:schemeClr val="bg1"/>
                </a:solidFill>
              </a:rPr>
              <a:t>     भावना, 3. उस वस्तु को पुनः प्राप्त कर उसकी रक्षा, उपभोग अथवा निकटता की लालसा ।</a:t>
            </a:r>
          </a:p>
          <a:p>
            <a:pPr algn="l"/>
            <a:r>
              <a:rPr lang="en-IN" sz="2000" b="1">
                <a:solidFill>
                  <a:schemeClr val="bg1"/>
                </a:solidFill>
              </a:rPr>
              <a:t>                                 </a:t>
            </a:r>
          </a:p>
          <a:p>
            <a:pPr algn="l"/>
            <a:endParaRPr lang="en-IN" sz="2000" b="1">
              <a:solidFill>
                <a:schemeClr val="bg1"/>
              </a:solidFill>
            </a:endParaRPr>
          </a:p>
          <a:p>
            <a:pPr algn="l"/>
            <a:endParaRPr lang="en-IN" sz="2000" b="1">
              <a:solidFill>
                <a:schemeClr val="bg1"/>
              </a:solidFill>
            </a:endParaRPr>
          </a:p>
          <a:p>
            <a:pPr algn="l"/>
            <a:endParaRPr lang="en-IN" sz="2000" b="1">
              <a:solidFill>
                <a:schemeClr val="bg1"/>
              </a:solidFill>
            </a:endParaRPr>
          </a:p>
          <a:p>
            <a:pPr marL="285750" indent="-285750" algn="l">
              <a:buFont typeface="Arial" panose="020B0604020202020204" pitchFamily="34" charset="0"/>
              <a:buChar char="•"/>
            </a:pPr>
            <a:r>
              <a:rPr lang="en-IN" sz="2000" b="1">
                <a:solidFill>
                  <a:schemeClr val="bg1"/>
                </a:solidFill>
              </a:rPr>
              <a:t>लोभ के अवयव:- लोभ का मूलाधार हैं किसी वस्तु, व्यक्ति को सुख पाने की इच्छा स प्राप्त करने की लालसा   होना। वह वस्तु अच्छी लगती हैं क्योंकि वह सुखद हैं या उससे सुख मिलने की आशा रहती हैं। इस प्रकार किसी  वस्तु, व्यक्ति के प्रति आकर्षि होना और उसे प्राप्त कर  उसका  भोग, रक्षा अथवा निकटता चाहना ही लोभ हैं।</a:t>
            </a:r>
            <a:endParaRPr lang="en-US" sz="2000" b="1">
              <a:solidFill>
                <a:schemeClr val="bg1"/>
              </a:solidFill>
            </a:endParaRPr>
          </a:p>
        </p:txBody>
      </p:sp>
    </p:spTree>
    <p:extLst>
      <p:ext uri="{BB962C8B-B14F-4D97-AF65-F5344CB8AC3E}">
        <p14:creationId xmlns:p14="http://schemas.microsoft.com/office/powerpoint/2010/main" xmlns="" val="2949609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6B162-E85D-AA4D-8E4C-A3EE4E4BDBD4}"/>
              </a:ext>
            </a:extLst>
          </p:cNvPr>
          <p:cNvSpPr>
            <a:spLocks noGrp="1"/>
          </p:cNvSpPr>
          <p:nvPr>
            <p:ph type="title"/>
          </p:nvPr>
        </p:nvSpPr>
        <p:spPr>
          <a:xfrm flipV="1">
            <a:off x="838200" y="-5329924"/>
            <a:ext cx="12682206" cy="3007250"/>
          </a:xfrm>
        </p:spPr>
        <p:txBody>
          <a:bodyPr/>
          <a:lstStyle/>
          <a:p>
            <a:endParaRPr lang="en-US"/>
          </a:p>
        </p:txBody>
      </p:sp>
      <p:sp>
        <p:nvSpPr>
          <p:cNvPr id="3" name="Content Placeholder 2">
            <a:extLst>
              <a:ext uri="{FF2B5EF4-FFF2-40B4-BE49-F238E27FC236}">
                <a16:creationId xmlns:a16="http://schemas.microsoft.com/office/drawing/2014/main" xmlns="" id="{55B3364F-E9C6-4245-A609-247BB6BFDDDC}"/>
              </a:ext>
            </a:extLst>
          </p:cNvPr>
          <p:cNvSpPr>
            <a:spLocks noGrp="1"/>
          </p:cNvSpPr>
          <p:nvPr>
            <p:ph idx="1"/>
          </p:nvPr>
        </p:nvSpPr>
        <p:spPr>
          <a:xfrm>
            <a:off x="239194" y="378963"/>
            <a:ext cx="11203030" cy="10048620"/>
          </a:xfrm>
        </p:spPr>
        <p:txBody>
          <a:bodyPr>
            <a:normAutofit/>
          </a:bodyPr>
          <a:lstStyle/>
          <a:p>
            <a:r>
              <a:rPr lang="en-IN" b="1">
                <a:solidFill>
                  <a:schemeClr val="bg2">
                    <a:lumMod val="25000"/>
                  </a:schemeClr>
                </a:solidFill>
              </a:rPr>
              <a:t>प्रीति का स्वरूप :- लोभ सामान्य अथवा जाति के प्रति होता है, किन्तु प्रीति किसी वस्तु अथवा व्यक्ति विशेष के प्रति ही हो सकती हैं।लोभ और प्रीति के मध्य विभाजक रेखा खींचते हुए निबन्धकार ने कहा है कि “ लोभ सामान्योंन्मुख होता  हैं और प्रेम विशेषोंन्मुख” वृत्ति  की एकनिष्ठता प्रीति की पहली शर्त है।</a:t>
            </a:r>
          </a:p>
          <a:p>
            <a:pPr marL="0" indent="0">
              <a:buNone/>
            </a:pPr>
            <a:endParaRPr lang="en-IN" b="1">
              <a:solidFill>
                <a:schemeClr val="bg2">
                  <a:lumMod val="25000"/>
                </a:schemeClr>
              </a:solidFill>
            </a:endParaRPr>
          </a:p>
          <a:p>
            <a:pPr marL="0" indent="0">
              <a:buNone/>
            </a:pPr>
            <a:endParaRPr lang="en-IN" b="1">
              <a:solidFill>
                <a:schemeClr val="bg2">
                  <a:lumMod val="25000"/>
                </a:schemeClr>
              </a:solidFill>
            </a:endParaRPr>
          </a:p>
          <a:p>
            <a:r>
              <a:rPr lang="en-IN" b="1">
                <a:solidFill>
                  <a:schemeClr val="bg1"/>
                </a:solidFill>
              </a:rPr>
              <a:t>इच्छात्मकता: एक अनिवार्य अवयव :- लोभ हो अथवा प्रीति दोनो ही स्थितियों में प्राप्ति की इच्छा अनिवार्य हैं।जो वस्तु अथवा व्यक्ति हमें सुख  पहुँचाता है, हम उसे केवल देखकर ही संतुष्ट नहीं हो जाते, हम   उसे प्राप्त करने, उसके सानिध्य में रहने के लिए लालायित रहते हैं।</a:t>
            </a:r>
            <a:endParaRPr lang="en-US" b="1">
              <a:solidFill>
                <a:schemeClr val="bg1"/>
              </a:solidFill>
            </a:endParaRPr>
          </a:p>
        </p:txBody>
      </p:sp>
    </p:spTree>
    <p:extLst>
      <p:ext uri="{BB962C8B-B14F-4D97-AF65-F5344CB8AC3E}">
        <p14:creationId xmlns:p14="http://schemas.microsoft.com/office/powerpoint/2010/main" xmlns="" val="166152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A0DD887-E47B-7748-97A3-43636AF2F2F8}"/>
              </a:ext>
            </a:extLst>
          </p:cNvPr>
          <p:cNvSpPr>
            <a:spLocks noGrp="1"/>
          </p:cNvSpPr>
          <p:nvPr>
            <p:ph idx="4294967295"/>
          </p:nvPr>
        </p:nvSpPr>
        <p:spPr>
          <a:xfrm>
            <a:off x="1263650" y="561975"/>
            <a:ext cx="10928350" cy="5522913"/>
          </a:xfrm>
        </p:spPr>
        <p:txBody>
          <a:bodyPr>
            <a:normAutofit/>
          </a:bodyPr>
          <a:lstStyle/>
          <a:p>
            <a:r>
              <a:rPr lang="en-IN" b="1">
                <a:solidFill>
                  <a:schemeClr val="bg1"/>
                </a:solidFill>
              </a:rPr>
              <a:t>लोभ और प्रीति में मौलिक अन्तर :- लोभ सामान्योंन्मुख होता है।जबकि प्रेम </a:t>
            </a:r>
          </a:p>
          <a:p>
            <a:pPr marL="0" indent="0">
              <a:buNone/>
            </a:pPr>
            <a:r>
              <a:rPr lang="en-IN" b="1">
                <a:solidFill>
                  <a:schemeClr val="bg1"/>
                </a:solidFill>
              </a:rPr>
              <a:t>                                                         विशिष्टोंमुख होता हैं</a:t>
            </a:r>
            <a:r>
              <a:rPr lang="en-IN">
                <a:solidFill>
                  <a:schemeClr val="bg1"/>
                </a:solidFill>
              </a:rPr>
              <a:t>।</a:t>
            </a:r>
          </a:p>
          <a:p>
            <a:pPr marL="0" indent="0">
              <a:buNone/>
            </a:pPr>
            <a:endParaRPr lang="en-IN">
              <a:solidFill>
                <a:schemeClr val="bg1"/>
              </a:solidFill>
            </a:endParaRPr>
          </a:p>
          <a:p>
            <a:r>
              <a:rPr lang="en-IN" b="1">
                <a:solidFill>
                  <a:schemeClr val="bg1"/>
                </a:solidFill>
              </a:rPr>
              <a:t>.लोभ और निंदा:- ‘लोभ’ की निंदा करने वाले व्यक्ति दो प्रकार के रहते हैं। एक वे जो  के कुछ मांगते हैं और न पर न देने वाले को कंजूस कहकर निंदा करते हैं। दूसरे वे जो मांगने वालों को लोभी ठहराकर उन्हें कुछ    नहीं देते और उन्हें घटिया सिद्ध करते है। रहीम ने दोनों प्रकार के लोभियों की निंदा करते हुए कहा है –</a:t>
            </a:r>
          </a:p>
          <a:p>
            <a:pPr marL="0" indent="0">
              <a:buNone/>
            </a:pPr>
            <a:r>
              <a:rPr lang="en-IN" b="1">
                <a:solidFill>
                  <a:schemeClr val="bg1"/>
                </a:solidFill>
              </a:rPr>
              <a:t>                                             “ रहिमन वे हर मर चुके , जो कहिहै माँगन जाहीं ।</a:t>
            </a:r>
          </a:p>
          <a:p>
            <a:pPr marL="0" indent="0">
              <a:buNone/>
            </a:pPr>
            <a:r>
              <a:rPr lang="en-IN" b="1">
                <a:solidFill>
                  <a:schemeClr val="bg1"/>
                </a:solidFill>
              </a:rPr>
              <a:t>                                                  तिन ते पहले वह मुए, जिन मुख निकसन नाहीं।” </a:t>
            </a:r>
            <a:r>
              <a:rPr lang="en-IN" b="1">
                <a:solidFill>
                  <a:schemeClr val="accent6">
                    <a:lumMod val="75000"/>
                  </a:schemeClr>
                </a:solidFill>
              </a:rPr>
              <a:t>   </a:t>
            </a:r>
            <a:r>
              <a:rPr lang="en-IN"/>
              <a:t>         </a:t>
            </a:r>
            <a:endParaRPr lang="en-US"/>
          </a:p>
        </p:txBody>
      </p:sp>
    </p:spTree>
    <p:extLst>
      <p:ext uri="{BB962C8B-B14F-4D97-AF65-F5344CB8AC3E}">
        <p14:creationId xmlns:p14="http://schemas.microsoft.com/office/powerpoint/2010/main" xmlns="" val="2608539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35B635-81B1-914A-BF45-03A6D304DC76}"/>
              </a:ext>
            </a:extLst>
          </p:cNvPr>
          <p:cNvSpPr>
            <a:spLocks noGrp="1"/>
          </p:cNvSpPr>
          <p:nvPr>
            <p:ph type="title" idx="4294967295"/>
          </p:nvPr>
        </p:nvSpPr>
        <p:spPr>
          <a:xfrm>
            <a:off x="0" y="619125"/>
            <a:ext cx="9906000" cy="1477963"/>
          </a:xfrm>
        </p:spPr>
        <p:txBody>
          <a:bodyPr>
            <a:normAutofit fontScale="90000"/>
          </a:bodyPr>
          <a:lstStyle/>
          <a:p>
            <a:r>
              <a:rPr lang="en-IN"/>
              <a:t/>
            </a:r>
            <a:br>
              <a:rPr lang="en-IN"/>
            </a:br>
            <a:r>
              <a:rPr lang="en-IN"/>
              <a:t/>
            </a:r>
            <a:br>
              <a:rPr lang="en-IN"/>
            </a:br>
            <a:r>
              <a:rPr lang="en-IN"/>
              <a:t/>
            </a:r>
            <a:br>
              <a:rPr lang="en-IN"/>
            </a:br>
            <a:r>
              <a:rPr lang="en-IN"/>
              <a:t/>
            </a:r>
            <a:br>
              <a:rPr lang="en-IN"/>
            </a:br>
            <a:endParaRPr lang="en-US"/>
          </a:p>
        </p:txBody>
      </p:sp>
      <p:sp>
        <p:nvSpPr>
          <p:cNvPr id="3" name="Content Placeholder 2">
            <a:extLst>
              <a:ext uri="{FF2B5EF4-FFF2-40B4-BE49-F238E27FC236}">
                <a16:creationId xmlns:a16="http://schemas.microsoft.com/office/drawing/2014/main" xmlns="" id="{AC6729FE-7B63-D043-8141-94F593A112A7}"/>
              </a:ext>
            </a:extLst>
          </p:cNvPr>
          <p:cNvSpPr>
            <a:spLocks noGrp="1"/>
          </p:cNvSpPr>
          <p:nvPr>
            <p:ph idx="4294967295"/>
          </p:nvPr>
        </p:nvSpPr>
        <p:spPr>
          <a:xfrm>
            <a:off x="1017588" y="90488"/>
            <a:ext cx="11174412" cy="6681787"/>
          </a:xfrm>
        </p:spPr>
        <p:txBody>
          <a:bodyPr>
            <a:normAutofit/>
          </a:bodyPr>
          <a:lstStyle/>
          <a:p>
            <a:r>
              <a:rPr lang="en-IN" b="1">
                <a:solidFill>
                  <a:schemeClr val="bg1"/>
                </a:solidFill>
              </a:rPr>
              <a:t> लोभ और देशप्रेम :- जिस स्थान पर हम रहते हैं उससे हमें प्रेम हो जाता हैं, हम उसे  खोना नहीं  चाहते, उसकी रक्षा को तत्पर हो जाते हैं, उसका  हित चाहते है ,इस तरह धरती के ऐसे लोभ को देश –प्रेम कहा  जाता हैं। आचार्य शुक्ल के अनुसार देश प्रेम, बौद्धिक ज्ञान से  पैदा नहीं होता, देश के सच्चे परिचय से प्राप्त होता हैं।</a:t>
            </a:r>
          </a:p>
          <a:p>
            <a:pPr marL="0" indent="0">
              <a:buNone/>
            </a:pPr>
            <a:endParaRPr lang="en-IN" b="1">
              <a:solidFill>
                <a:schemeClr val="bg1"/>
              </a:solidFill>
            </a:endParaRPr>
          </a:p>
          <a:p>
            <a:r>
              <a:rPr lang="en-IN" b="1">
                <a:solidFill>
                  <a:schemeClr val="bg1"/>
                </a:solidFill>
              </a:rPr>
              <a:t> धन संग्रह और सच्चे धन लोभी की पहचान :- धन विनिमय का साधन हैं जिससे वस्तुएं और सेवाएं खरीदी जा सकती हैं। मनुष्य धन-संग्रह कष्ट निवारण के लिए, सुख संचय के लिए, भविष्य को सुरक्षित करने के लिए तथा निरुद्देश्य भी करता हैं। जब धन संग्रह साधन न रहकर, साध्य बन जाता    हैं और धन लोभी उसका  खर्च न जीवन रक्षा के लिए, न सुख के लिए, न ही किसी का कष्ट दूर करने के लिए करें और केवल धन का स्वामी होने से ही आनन्दित रहे ऐसे व्यक्ति को धन लोलुप या अर्थ पशु कहा जाता हैं।</a:t>
            </a:r>
            <a:endParaRPr lang="en-US" b="1">
              <a:solidFill>
                <a:schemeClr val="bg1"/>
              </a:solidFill>
            </a:endParaRPr>
          </a:p>
        </p:txBody>
      </p:sp>
    </p:spTree>
    <p:extLst>
      <p:ext uri="{BB962C8B-B14F-4D97-AF65-F5344CB8AC3E}">
        <p14:creationId xmlns:p14="http://schemas.microsoft.com/office/powerpoint/2010/main" xmlns="" val="3257527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B3AFB76-BE61-B54A-97C6-D7D71547BA81}"/>
              </a:ext>
            </a:extLst>
          </p:cNvPr>
          <p:cNvSpPr>
            <a:spLocks noGrp="1"/>
          </p:cNvSpPr>
          <p:nvPr>
            <p:ph idx="4294967295"/>
          </p:nvPr>
        </p:nvSpPr>
        <p:spPr>
          <a:xfrm>
            <a:off x="0" y="2249488"/>
            <a:ext cx="9906000" cy="3541712"/>
          </a:xfrm>
        </p:spPr>
        <p:txBody>
          <a:bodyPr/>
          <a:lstStyle/>
          <a:p>
            <a:r>
              <a:rPr lang="en-IN">
                <a:solidFill>
                  <a:schemeClr val="bg1"/>
                </a:solidFill>
              </a:rPr>
              <a:t>धन-लिप्सा,अन्य वृतियों का नाश करती हैं:- धन में लिप्त व्यक्ति मोह-माया,दया-</a:t>
            </a:r>
          </a:p>
          <a:p>
            <a:pPr marL="0" indent="0">
              <a:buNone/>
            </a:pPr>
            <a:r>
              <a:rPr lang="en-IN">
                <a:solidFill>
                  <a:schemeClr val="bg1"/>
                </a:solidFill>
              </a:rPr>
              <a:t>                   ममता, करुणा आदि से मुक्त हो जाता हैं, कठोर हो जाता हैं। उसके लिए</a:t>
            </a:r>
          </a:p>
          <a:p>
            <a:pPr marL="0" indent="0">
              <a:buNone/>
            </a:pPr>
            <a:r>
              <a:rPr lang="en-IN">
                <a:solidFill>
                  <a:schemeClr val="bg1"/>
                </a:solidFill>
              </a:rPr>
              <a:t>                   पैसा ही सबकुछ हो जाता हैं। क्रोधी व्यक्ति का क्रोध बढ़ने पर विरोध, </a:t>
            </a:r>
          </a:p>
          <a:p>
            <a:pPr marL="0" indent="0">
              <a:buNone/>
            </a:pPr>
            <a:r>
              <a:rPr lang="en-IN">
                <a:solidFill>
                  <a:schemeClr val="bg1"/>
                </a:solidFill>
              </a:rPr>
              <a:t>                     जुगुप्सा आदि में बदल जाता हैं। धन का लोभ, असन्तोष और अन्य </a:t>
            </a:r>
          </a:p>
          <a:p>
            <a:pPr marL="0" indent="0">
              <a:buNone/>
            </a:pPr>
            <a:r>
              <a:rPr lang="en-IN">
                <a:solidFill>
                  <a:schemeClr val="bg1"/>
                </a:solidFill>
              </a:rPr>
              <a:t>                    वृतियों के दमन में दिखाई पड़ता है।</a:t>
            </a:r>
            <a:endParaRPr lang="en-US">
              <a:solidFill>
                <a:schemeClr val="bg1"/>
              </a:solidFill>
            </a:endParaRPr>
          </a:p>
        </p:txBody>
      </p:sp>
      <p:sp>
        <p:nvSpPr>
          <p:cNvPr id="4" name="TextBox 3">
            <a:extLst>
              <a:ext uri="{FF2B5EF4-FFF2-40B4-BE49-F238E27FC236}">
                <a16:creationId xmlns:a16="http://schemas.microsoft.com/office/drawing/2014/main" xmlns="" id="{36078AA6-8488-6948-9E49-1269489CE167}"/>
              </a:ext>
            </a:extLst>
          </p:cNvPr>
          <p:cNvSpPr txBox="1"/>
          <p:nvPr/>
        </p:nvSpPr>
        <p:spPr>
          <a:xfrm>
            <a:off x="146696" y="1723668"/>
            <a:ext cx="10342010" cy="4608674"/>
          </a:xfrm>
          <a:prstGeom prst="rect">
            <a:avLst/>
          </a:prstGeom>
          <a:noFill/>
        </p:spPr>
        <p:txBody>
          <a:bodyPr wrap="square" rtlCol="0">
            <a:spAutoFit/>
          </a:bodyPr>
          <a:lstStyle/>
          <a:p>
            <a:pPr algn="l"/>
            <a:endParaRPr lang="en-US"/>
          </a:p>
        </p:txBody>
      </p:sp>
      <p:sp>
        <p:nvSpPr>
          <p:cNvPr id="2" name="TextBox 1">
            <a:extLst>
              <a:ext uri="{FF2B5EF4-FFF2-40B4-BE49-F238E27FC236}">
                <a16:creationId xmlns:a16="http://schemas.microsoft.com/office/drawing/2014/main" xmlns="" id="{82AD61A0-0705-F64C-B01E-65EA05364A9A}"/>
              </a:ext>
            </a:extLst>
          </p:cNvPr>
          <p:cNvSpPr txBox="1"/>
          <p:nvPr/>
        </p:nvSpPr>
        <p:spPr>
          <a:xfrm>
            <a:off x="146696" y="751813"/>
            <a:ext cx="11173284" cy="5354374"/>
          </a:xfrm>
          <a:prstGeom prst="rect">
            <a:avLst/>
          </a:prstGeom>
          <a:noFill/>
        </p:spPr>
        <p:txBody>
          <a:bodyPr wrap="square" rtlCol="0">
            <a:spAutoFit/>
          </a:bodyPr>
          <a:lstStyle/>
          <a:p>
            <a:pPr algn="l"/>
            <a:endParaRPr lang="en-US"/>
          </a:p>
        </p:txBody>
      </p:sp>
    </p:spTree>
    <p:extLst>
      <p:ext uri="{BB962C8B-B14F-4D97-AF65-F5344CB8AC3E}">
        <p14:creationId xmlns:p14="http://schemas.microsoft.com/office/powerpoint/2010/main" xmlns="" val="303098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7DFAB5E-52E3-B94E-8910-60A13CBDD223}"/>
              </a:ext>
            </a:extLst>
          </p:cNvPr>
          <p:cNvSpPr>
            <a:spLocks noGrp="1"/>
          </p:cNvSpPr>
          <p:nvPr>
            <p:ph idx="4294967295"/>
          </p:nvPr>
        </p:nvSpPr>
        <p:spPr>
          <a:xfrm>
            <a:off x="1422400" y="158750"/>
            <a:ext cx="10769600" cy="5721350"/>
          </a:xfrm>
        </p:spPr>
        <p:txBody>
          <a:bodyPr>
            <a:normAutofit/>
          </a:bodyPr>
          <a:lstStyle/>
          <a:p>
            <a:r>
              <a:rPr lang="en-IN" b="1">
                <a:solidFill>
                  <a:schemeClr val="bg1"/>
                </a:solidFill>
              </a:rPr>
              <a:t>प्रेम-तत्व की विशेषता:- प्रेम करने वाले व्यक्ति की सबसे पहली विशेषता यह होती हैं कि वह अपने प्रिय का सामीप्य पाने के लिए बहुविध प्रयत्न करता है, जिससे उसे एक विचित्र प्रकार की तुष्टि का अनुभव होता हैं। दूसरा प्रेमी  बात का पूरा प्रयत्न करता है कि वह अपने प्रिय के </a:t>
            </a:r>
          </a:p>
          <a:p>
            <a:pPr marL="0" indent="0">
              <a:buNone/>
            </a:pPr>
            <a:r>
              <a:rPr lang="en-IN" b="1">
                <a:solidFill>
                  <a:schemeClr val="bg1"/>
                </a:solidFill>
              </a:rPr>
              <a:t>   सामने अच्छे-से-अच्छे रूप में प्रस्तुत हो।</a:t>
            </a:r>
          </a:p>
          <a:p>
            <a:pPr marL="0" indent="0">
              <a:buNone/>
            </a:pPr>
            <a:endParaRPr lang="en-IN" b="1">
              <a:solidFill>
                <a:schemeClr val="bg1"/>
              </a:solidFill>
            </a:endParaRPr>
          </a:p>
          <a:p>
            <a:r>
              <a:rPr lang="en-IN" b="1">
                <a:solidFill>
                  <a:schemeClr val="bg1"/>
                </a:solidFill>
              </a:rPr>
              <a:t>प्रेम का लौकिक रूप:- जब प्रेम एकांतिकता से ऊपर उठकर संजीवन रस की तरह प्रेमी के भीतर कवि की प्रतिभा, चित्रकार की कला औरसंगीत के सूरों में व्यक्त होता हैं तो ऊसर प्रेम का दिव्य रूप कहा जाएगा।</a:t>
            </a:r>
            <a:endParaRPr lang="en-US" b="1">
              <a:solidFill>
                <a:schemeClr val="bg1"/>
              </a:solidFill>
            </a:endParaRPr>
          </a:p>
        </p:txBody>
      </p:sp>
      <p:sp>
        <p:nvSpPr>
          <p:cNvPr id="4" name="TextBox 3">
            <a:extLst>
              <a:ext uri="{FF2B5EF4-FFF2-40B4-BE49-F238E27FC236}">
                <a16:creationId xmlns:a16="http://schemas.microsoft.com/office/drawing/2014/main" xmlns="" id="{B52955AE-744A-F942-BB4E-FFEEC818792C}"/>
              </a:ext>
            </a:extLst>
          </p:cNvPr>
          <p:cNvSpPr txBox="1"/>
          <p:nvPr/>
        </p:nvSpPr>
        <p:spPr>
          <a:xfrm>
            <a:off x="1" y="0"/>
            <a:ext cx="10953240" cy="369332"/>
          </a:xfrm>
          <a:prstGeom prst="rect">
            <a:avLst/>
          </a:prstGeom>
          <a:noFill/>
        </p:spPr>
        <p:txBody>
          <a:bodyPr wrap="square" rtlCol="0">
            <a:spAutoFit/>
          </a:bodyPr>
          <a:lstStyle/>
          <a:p>
            <a:pPr algn="l"/>
            <a:endParaRPr lang="en-US">
              <a:solidFill>
                <a:schemeClr val="bg1"/>
              </a:solidFill>
            </a:endParaRPr>
          </a:p>
        </p:txBody>
      </p:sp>
    </p:spTree>
    <p:extLst>
      <p:ext uri="{BB962C8B-B14F-4D97-AF65-F5344CB8AC3E}">
        <p14:creationId xmlns:p14="http://schemas.microsoft.com/office/powerpoint/2010/main" xmlns="" val="1825451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2143C1AA-2394-EE45-800C-087585C38072}"/>
              </a:ext>
            </a:extLst>
          </p:cNvPr>
          <p:cNvSpPr txBox="1"/>
          <p:nvPr/>
        </p:nvSpPr>
        <p:spPr>
          <a:xfrm>
            <a:off x="5173450" y="2536604"/>
            <a:ext cx="3188176" cy="707886"/>
          </a:xfrm>
          <a:prstGeom prst="rect">
            <a:avLst/>
          </a:prstGeom>
          <a:noFill/>
        </p:spPr>
        <p:txBody>
          <a:bodyPr wrap="square" rtlCol="0">
            <a:spAutoFit/>
          </a:bodyPr>
          <a:lstStyle/>
          <a:p>
            <a:pPr algn="l"/>
            <a:r>
              <a:rPr lang="en-IN" sz="4000" b="1">
                <a:solidFill>
                  <a:schemeClr val="bg2">
                    <a:lumMod val="75000"/>
                  </a:schemeClr>
                </a:solidFill>
              </a:rPr>
              <a:t>धन्यवाद</a:t>
            </a:r>
            <a:endParaRPr lang="en-US" sz="4000" b="1">
              <a:solidFill>
                <a:schemeClr val="bg2">
                  <a:lumMod val="75000"/>
                </a:schemeClr>
              </a:solidFill>
            </a:endParaRPr>
          </a:p>
        </p:txBody>
      </p:sp>
    </p:spTree>
    <p:extLst>
      <p:ext uri="{BB962C8B-B14F-4D97-AF65-F5344CB8AC3E}">
        <p14:creationId xmlns:p14="http://schemas.microsoft.com/office/powerpoint/2010/main" xmlns="" val="41320080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0</TotalTime>
  <Words>857</Words>
  <Application>Microsoft Office PowerPoint</Application>
  <PresentationFormat>Custom</PresentationFormat>
  <Paragraphs>49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Circuit</vt:lpstr>
      <vt:lpstr>Slide 1</vt:lpstr>
      <vt:lpstr>Slide 2</vt:lpstr>
      <vt:lpstr>Slide 3</vt:lpstr>
      <vt:lpstr>Slide 4</vt:lpstr>
      <vt:lpstr>Slide 5</vt:lpstr>
      <vt:lpstr>Slide 6</vt:lpstr>
      <vt:lpstr>    </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917832010825</dc:creator>
  <cp:lastModifiedBy>Chander Shekhar</cp:lastModifiedBy>
  <cp:revision>54</cp:revision>
  <dcterms:created xsi:type="dcterms:W3CDTF">2022-04-09T04:59:00Z</dcterms:created>
  <dcterms:modified xsi:type="dcterms:W3CDTF">2022-07-25T09:06:35Z</dcterms:modified>
</cp:coreProperties>
</file>